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83" r:id="rId4"/>
    <p:sldId id="282" r:id="rId5"/>
    <p:sldId id="284" r:id="rId6"/>
    <p:sldId id="285" r:id="rId7"/>
    <p:sldId id="286" r:id="rId8"/>
    <p:sldId id="287" r:id="rId9"/>
    <p:sldId id="288" r:id="rId10"/>
    <p:sldId id="289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8999" autoAdjust="0"/>
  </p:normalViewPr>
  <p:slideViewPr>
    <p:cSldViewPr snapToGrid="0">
      <p:cViewPr varScale="1">
        <p:scale>
          <a:sx n="86" d="100"/>
          <a:sy n="86" d="100"/>
        </p:scale>
        <p:origin x="14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9T18:53:40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1837 97 24575,'-17'-2'0,"1"0"0,0-1 0,0-1 0,0-1 0,0 0 0,1-1 0,-16-8 0,-50-16 0,30 20 0,0 3 0,-1 2 0,0 1 0,-98 9 0,33-2 0,-281 11 0,305-5 0,1 4 0,-117 31 0,188-36 0,-1 0 0,1 1 0,1 1 0,0 2 0,0 0 0,1 0 0,0 2 0,2 0 0,-1 2 0,2-1 0,0 2 0,1 0 0,1 1 0,-16 25 0,21-29 0,1 1 0,1-1 0,0 1 0,1 1 0,1-1 0,0 1 0,1 0 0,1 0 0,-2 20 0,5-24 0,0 0 0,0 0 0,1 0 0,1 0 0,0-1 0,0 1 0,1 0 0,1-1 0,0 1 0,1-1 0,0 0 0,0-1 0,11 16 0,12 11 0,2 0 0,2-1 0,1-3 0,2 0 0,1-2 0,1-2 0,2-1 0,1-2 0,76 36 0,-9-14 0,2-5 0,202 51 0,-214-68 0,1-4 0,1-5 0,102 5 0,-182-23 0,-1 0 0,1-1 0,-1-1 0,0 0 0,0-2 0,0 0 0,-1-1 0,1-1 0,-1 0 0,17-11 0,14-10 0,83-67 0,-103 73 0,-1 0 0,-2-2 0,0-1 0,-2-1 0,0-1 0,31-51 0,-44 60 0,0-1 0,-2 0 0,0 0 0,-1-1 0,-1 0 0,-1 0 0,0 0 0,-2-1 0,-1 0 0,0 1 0,-1-1 0,-4-33 0,1 36 0,-1 1 0,-1 0 0,-1 0 0,0 1 0,-1-1 0,-14-25 0,-2 3 0,-36-49 0,45 72 16,0 1 0,0 0 0,-1 2 1,-1-1-1,-32-21 0,-89-45-899,112 67 304,5 3-6247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9T18:54:13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3075 985 24575,'-120'-120'0,"-5"6"0,-248-174 0,290 238 0,-2 3 0,-2 3 0,-2 5 0,-130-40 0,-380-62 0,187 85 0,330 51 0,-1 4 0,-163 17 0,228-13 0,-1 0 0,1 1 0,0 0 0,0 2 0,0 0 0,1 1 0,0 0 0,1 2 0,-1 0 0,1 1 0,1 0 0,0 2 0,1-1 0,0 2 0,1 0 0,0 1 0,-13 18 0,6-7 0,1 2 0,1 0 0,2 1 0,1 1 0,1 0 0,1 1 0,2 1 0,-12 46 0,16-42 0,1 0 0,2 1 0,2 0 0,1-1 0,1 1 0,3 0 0,0 0 0,10 36 0,2-24 0,2 0 0,2-1 0,2 0 0,2-2 0,2-1 0,3-1 0,0-1 0,3-1 0,2-2 0,1-1 0,46 39 0,-5-13 0,2-3 0,3-4 0,2-4 0,171 83 0,-91-66-223,3-6-1,2-8 1,267 53-1,-206-69 204,0-11-1,287 2 1,-153-42 20,-314 6 0,-1-2 0,-1-3 0,1-1 0,-2-2 0,68-29 0,-93 32-1,-1 0-1,0-2 1,0 0 0,-1-1 0,0-1 0,-2 0 0,1-2 0,-2 0 0,0 0 0,14-21 0,-14 13 5,-1 0-1,0 0 1,-2-1 0,-1-1 0,-1 0-1,-1-1 1,8-39 0,-11 27 74,-1 0 0,-1 0 0,-3-1 0,-1 1 0,-2-1 0,-1 1 1,-3 0-1,-1 0 0,-1 1 0,-3-1 0,-22-56 0,13 54-78,-1 0 0,-1 1 0,-3 2 0,-1 0 0,-42-45 0,25 36 0,-3 3 0,-2 1 0,-67-46 0,11 22 0,-2 5 0,-3 5 0,-170-64 0,217 97-455,-1 2 0,-76-15 0,81 28-6371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9T18:54:15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1616 3635 24575,'-112'-77'0,"4"-5"0,3-5 0,-116-123 0,-541-717 0,714 858 0,-72-137 0,99 160 0,1-1 0,2-1 0,2-1 0,-11-62 0,9-16 0,6 0 0,5 0 0,14-189 0,-3 248 0,4 0 0,2 0 0,3 2 0,3-1 0,25-65 0,-30 104 0,0 1 0,2 0 0,0 0 0,2 2 0,1 0 0,1 0 0,1 2 0,2 0 0,0 1 0,1 1 0,1 1 0,0 1 0,2 1 0,28-17 0,-13 16 0,0 2 0,1 1 0,1 2 0,1 2 0,82-13 0,222-5 0,-303 27 0,142-6 0,286 23 0,-391-5 0,0 3 0,-1 4 0,-1 3 0,0 3 0,-2 4 0,86 42 0,-72-20-44,-1 4 0,-3 3 0,-3 4 1,-2 4-1,-3 3 0,-2 4 0,126 153 0,-110-102-27,-5 3 1,-6 4 0,-6 4 0,102 243-1,-93-162 71,-8 4 0,86 420 0,-161-629 0,19 132 0,-19-125 0,-1-1 0,0 1 0,-1 0 0,-1-1 0,0 1 0,-8 27 0,7-35 0,-1 1 0,1-1 0,-1 0 0,0 0 0,-1-1 0,0 1 0,0-1 0,0 0 0,-1 0 0,0-1 0,0 1 0,0-1 0,-1-1 0,1 1 0,-1-1 0,0 0 0,-1-1 0,1 0 0,-15 5 0,-9 0 0,-1-1 0,0-2 0,-50 3 0,81-8 0,-554 9 621,403-11-539,17 1-82,0-7 0,-187-33 0,-801-243-646,448 102 406,556 154 201,-147-43-1139,239 61-4910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79C1A7-F07E-40E7-9F97-B98A93F491C6}" type="datetimeFigureOut">
              <a:rPr lang="de-CH" smtClean="0"/>
              <a:t>29.09.2023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30D8D-DB5D-443B-B3D2-51641AFB93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400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30D8D-DB5D-443B-B3D2-51641AFB93D4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4625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Arthur Lakes finder des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ersten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Stegosaurus, er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glaubte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es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seien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Teile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einer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risen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Schildkröte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Deswegen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auch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der Name “Roofed Lizard”. </a:t>
            </a:r>
          </a:p>
          <a:p>
            <a:r>
              <a:rPr lang="de-CH" b="0" i="0" dirty="0">
                <a:solidFill>
                  <a:srgbClr val="D1D5DB"/>
                </a:solidFill>
                <a:effectLst/>
                <a:latin typeface="Söhne"/>
              </a:rPr>
              <a:t>V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ermischte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mehrere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Dinosaurier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beim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ersten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Stego</a:t>
            </a:r>
            <a:endParaRPr lang="en-CH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CH" dirty="0"/>
          </a:p>
          <a:p>
            <a:r>
              <a:rPr lang="en-CH" dirty="0" err="1"/>
              <a:t>Platten</a:t>
            </a:r>
            <a:r>
              <a:rPr lang="en-CH" dirty="0"/>
              <a:t> </a:t>
            </a:r>
            <a:r>
              <a:rPr lang="en-CH" dirty="0" err="1"/>
              <a:t>Theorie</a:t>
            </a:r>
            <a:r>
              <a:rPr lang="en-CH" dirty="0"/>
              <a:t>:</a:t>
            </a:r>
          </a:p>
          <a:p>
            <a:pPr marL="228600" indent="-228600">
              <a:buAutoNum type="arabicPeriod"/>
            </a:pPr>
            <a:r>
              <a:rPr lang="en-CH" dirty="0"/>
              <a:t>Auf dem </a:t>
            </a:r>
            <a:r>
              <a:rPr lang="en-CH" dirty="0" err="1"/>
              <a:t>Rücken</a:t>
            </a:r>
            <a:r>
              <a:rPr lang="en-CH" dirty="0"/>
              <a:t> </a:t>
            </a:r>
            <a:r>
              <a:rPr lang="en-CH" dirty="0" err="1"/>
              <a:t>wie</a:t>
            </a:r>
            <a:r>
              <a:rPr lang="en-CH" dirty="0"/>
              <a:t> </a:t>
            </a:r>
            <a:r>
              <a:rPr lang="en-CH" dirty="0" err="1"/>
              <a:t>eine</a:t>
            </a:r>
            <a:r>
              <a:rPr lang="en-CH" dirty="0"/>
              <a:t> </a:t>
            </a:r>
            <a:r>
              <a:rPr lang="en-CH" dirty="0" err="1"/>
              <a:t>Schildkröte</a:t>
            </a:r>
            <a:r>
              <a:rPr lang="en-CH" dirty="0"/>
              <a:t> (</a:t>
            </a:r>
            <a:r>
              <a:rPr lang="en-CH" dirty="0" err="1"/>
              <a:t>Marh’s</a:t>
            </a:r>
            <a:r>
              <a:rPr lang="en-CH" dirty="0"/>
              <a:t> </a:t>
            </a:r>
            <a:r>
              <a:rPr lang="en-CH" dirty="0" err="1"/>
              <a:t>theorie</a:t>
            </a:r>
            <a:r>
              <a:rPr lang="en-CH" dirty="0"/>
              <a:t>)</a:t>
            </a:r>
          </a:p>
          <a:p>
            <a:pPr marL="228600" indent="-228600">
              <a:buAutoNum type="arabicPeriod"/>
            </a:pPr>
            <a:r>
              <a:rPr lang="en-CH" dirty="0"/>
              <a:t>Single Row</a:t>
            </a:r>
          </a:p>
          <a:p>
            <a:pPr marL="228600" indent="-228600">
              <a:buAutoNum type="arabicPeriod"/>
            </a:pPr>
            <a:r>
              <a:rPr lang="de-CH" dirty="0"/>
              <a:t>D</a:t>
            </a:r>
            <a:r>
              <a:rPr lang="en-CH" dirty="0" err="1"/>
              <a:t>ouble</a:t>
            </a:r>
            <a:r>
              <a:rPr lang="en-CH" dirty="0"/>
              <a:t> row</a:t>
            </a:r>
          </a:p>
          <a:p>
            <a:pPr marL="228600" indent="-228600">
              <a:buAutoNum type="arabicPeriod"/>
            </a:pPr>
            <a:r>
              <a:rPr lang="de-CH" dirty="0"/>
              <a:t>D</a:t>
            </a:r>
            <a:r>
              <a:rPr lang="en-CH" dirty="0" err="1"/>
              <a:t>ouble</a:t>
            </a:r>
            <a:r>
              <a:rPr lang="en-CH" dirty="0"/>
              <a:t> row, </a:t>
            </a:r>
            <a:r>
              <a:rPr lang="en-CH" dirty="0" err="1"/>
              <a:t>abwechselnd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30D8D-DB5D-443B-B3D2-51641AFB93D4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500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40 years after discovery, non-flying reptile</a:t>
            </a:r>
          </a:p>
          <a:p>
            <a:r>
              <a:rPr lang="en-CH" dirty="0"/>
              <a:t>A specimen from 1929 is defined as the neotype</a:t>
            </a:r>
          </a:p>
          <a:p>
            <a:r>
              <a:rPr lang="en-CH" dirty="0"/>
              <a:t>Milano, Uni Zurich and Lugano</a:t>
            </a:r>
          </a:p>
          <a:p>
            <a:r>
              <a:rPr lang="en-CH" dirty="0"/>
              <a:t>Until today they are digging up </a:t>
            </a:r>
            <a:r>
              <a:rPr lang="en-CH" dirty="0" err="1"/>
              <a:t>Tanystropheuses</a:t>
            </a:r>
            <a:r>
              <a:rPr lang="en-CH" dirty="0"/>
              <a:t> there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30D8D-DB5D-443B-B3D2-51641AFB93D4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10042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Europe, Asia and </a:t>
            </a:r>
            <a:r>
              <a:rPr lang="en-CH" dirty="0" err="1"/>
              <a:t>Northamerica</a:t>
            </a:r>
            <a:r>
              <a:rPr lang="en-CH" dirty="0"/>
              <a:t> in the Triassic Period</a:t>
            </a:r>
          </a:p>
          <a:p>
            <a:r>
              <a:rPr lang="de-CH" b="0" i="0" dirty="0">
                <a:solidFill>
                  <a:srgbClr val="D1D5DB"/>
                </a:solidFill>
                <a:effectLst/>
                <a:latin typeface="Söhne"/>
              </a:rPr>
              <a:t>242 </a:t>
            </a:r>
            <a:r>
              <a:rPr lang="de-CH" b="0" i="0" dirty="0" err="1">
                <a:solidFill>
                  <a:srgbClr val="D1D5DB"/>
                </a:solidFill>
                <a:effectLst/>
                <a:latin typeface="Söhne"/>
              </a:rPr>
              <a:t>to</a:t>
            </a:r>
            <a:r>
              <a:rPr lang="de-CH" b="0" i="0" dirty="0">
                <a:solidFill>
                  <a:srgbClr val="D1D5DB"/>
                </a:solidFill>
                <a:effectLst/>
                <a:latin typeface="Söhne"/>
              </a:rPr>
              <a:t> 235 </a:t>
            </a:r>
            <a:r>
              <a:rPr lang="de-CH" b="0" i="0" dirty="0" err="1">
                <a:solidFill>
                  <a:srgbClr val="D1D5DB"/>
                </a:solidFill>
                <a:effectLst/>
                <a:latin typeface="Söhne"/>
              </a:rPr>
              <a:t>million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years ago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30D8D-DB5D-443B-B3D2-51641AFB93D4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7498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0" i="0" dirty="0" err="1">
                <a:solidFill>
                  <a:srgbClr val="D1D5DB"/>
                </a:solidFill>
                <a:effectLst/>
                <a:latin typeface="Söhne"/>
              </a:rPr>
              <a:t>Archosauriforms</a:t>
            </a:r>
            <a:r>
              <a:rPr lang="de-CH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include archosaurs,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wh</a:t>
            </a:r>
            <a:r>
              <a:rPr lang="de-CH" b="0" i="0" dirty="0" err="1">
                <a:solidFill>
                  <a:srgbClr val="D1D5DB"/>
                </a:solidFill>
                <a:effectLst/>
                <a:latin typeface="Söhne"/>
              </a:rPr>
              <a:t>ic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h encompass modern birds and crocodilians as well extinct dinosaurs and pterosaurs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30D8D-DB5D-443B-B3D2-51641AFB93D4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4604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Still everything debated until today, lots of theories exist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30D8D-DB5D-443B-B3D2-51641AFB93D4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0862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41B29-B9DB-CAB3-1DC2-3DCA939E6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1B22364-4441-CFA9-23D0-F1B225EC8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8D13B0-911A-A7CE-4EB7-0A0895C5C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5F5A7-380C-4B69-9D1F-9A5D846A9A65}" type="datetimeFigureOut">
              <a:rPr lang="de-CH" smtClean="0"/>
              <a:t>29.09.2023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079E65-6F69-5B3C-61AA-A62206D88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EB405D-7B13-E727-19F8-53570113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6BD7-6DCB-4924-B195-B5872EFE9DC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63980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118185-FB15-29A2-E9BE-28B9E80F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3F3A48-E0A2-9BA2-92AA-B16D7F0C0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6E0794-198A-EF1E-1F28-CA6712D89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5F5A7-380C-4B69-9D1F-9A5D846A9A65}" type="datetimeFigureOut">
              <a:rPr lang="de-CH" smtClean="0"/>
              <a:t>29.09.2023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7BD5B7-C8DA-C47A-9381-7F8895D13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BC0E6C-EECC-D070-5354-89E98C4B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6BD7-6DCB-4924-B195-B5872EFE9DC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9506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EC43078-24E7-B6F5-24A6-1AF727AFE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9FEED2E-57AF-349F-211A-9F1A767EA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83918-2DCC-7907-2F7B-EBEDCDC78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5F5A7-380C-4B69-9D1F-9A5D846A9A65}" type="datetimeFigureOut">
              <a:rPr lang="de-CH" smtClean="0"/>
              <a:t>29.09.2023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810BDF-1741-4A14-DAF5-3B40169F0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9D348C-FABD-7DC6-640D-C1E269D9E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6BD7-6DCB-4924-B195-B5872EFE9DC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1817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11437-86B1-0E8E-7CA5-8515C287A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72F5E5-E100-292D-B212-E9108741C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10F0F7-D09A-72DF-A070-A0960D18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5F5A7-380C-4B69-9D1F-9A5D846A9A65}" type="datetimeFigureOut">
              <a:rPr lang="de-CH" smtClean="0"/>
              <a:t>29.09.2023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C9909B-1351-C7A5-461A-B8F24534E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EBA2BC-FB6A-B88D-1463-A0018E94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6BD7-6DCB-4924-B195-B5872EFE9DC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1962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0857E0-1D05-F27E-8AD5-A38B402CA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93CAC0-8246-72B4-B446-1B6A23B0A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C7EABC-DFE0-E93C-0C68-CB86B5F07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5F5A7-380C-4B69-9D1F-9A5D846A9A65}" type="datetimeFigureOut">
              <a:rPr lang="de-CH" smtClean="0"/>
              <a:t>29.09.2023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62FA57-D51F-A906-F5AA-619BB6B04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217A02-96A9-92BB-A654-07474D27B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6BD7-6DCB-4924-B195-B5872EFE9DC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4597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F5559-9BEC-D97B-7CEB-1BA08BBE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BB8924-369B-642A-85F8-CBE103D63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0D8E60-A4EF-DC69-3BE4-81ED97FA5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86EB59-622F-BCDE-AE4A-5D45FAD24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5F5A7-380C-4B69-9D1F-9A5D846A9A65}" type="datetimeFigureOut">
              <a:rPr lang="de-CH" smtClean="0"/>
              <a:t>29.09.2023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7648F5-0FD0-BF99-8D49-0FF296E4C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DCCC1D-D1EE-EEC1-1FAB-D0E78CA1F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6BD7-6DCB-4924-B195-B5872EFE9DC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719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A14ED-BEC6-B1A8-7E8E-FA775AB39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53CC72-6F6A-5FEC-8252-80BF658DA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A8D1D5-5FC9-2455-0BC0-BCB7EB13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093BDFA-F6A8-4EEF-DFD8-8E321F5D67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5C63B00-DECC-8451-BE2A-9C5920D727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0A8081-03C7-5FB2-9FF3-2ECDE2527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5F5A7-380C-4B69-9D1F-9A5D846A9A65}" type="datetimeFigureOut">
              <a:rPr lang="de-CH" smtClean="0"/>
              <a:t>29.09.2023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7454FCB-DB08-9F68-EA70-C1204E729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2E9A230-9D4E-486A-8A4C-32D1259B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6BD7-6DCB-4924-B195-B5872EFE9DC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1149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B7E89-8FF4-2D86-DEBD-03AE8AAA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C68C692-57CF-A8E1-F5B0-090A2913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5F5A7-380C-4B69-9D1F-9A5D846A9A65}" type="datetimeFigureOut">
              <a:rPr lang="de-CH" smtClean="0"/>
              <a:t>29.09.2023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31BD95-88E7-2BF3-7E76-E79AB7A2F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4B2D4A-5501-AA29-8D0B-67362F305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6BD7-6DCB-4924-B195-B5872EFE9DC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8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B6BF246-8BB5-7332-F7CE-88B6854BA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5F5A7-380C-4B69-9D1F-9A5D846A9A65}" type="datetimeFigureOut">
              <a:rPr lang="de-CH" smtClean="0"/>
              <a:t>29.09.2023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09D06AA-FCEA-8A08-A1BC-91686BCB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D45417-E2D1-868F-478E-4AB422A39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6BD7-6DCB-4924-B195-B5872EFE9DC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4250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55D64-77FF-DD71-D4B5-F37E2B891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196C5A-D702-2C8D-AC9E-1F9C3E589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197CAF6-FE48-3C5B-0C09-EC6AB9E68D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B163B4-569E-BA56-C829-5A1ED794A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5F5A7-380C-4B69-9D1F-9A5D846A9A65}" type="datetimeFigureOut">
              <a:rPr lang="de-CH" smtClean="0"/>
              <a:t>29.09.2023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179A392-C015-3F0D-470F-7B5D034B2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3E0875A-C11C-42E5-CF65-79C28364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6BD7-6DCB-4924-B195-B5872EFE9DC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160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87642-3FD8-D8E1-1067-3F22812E5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83B5A9B-52F1-AC33-3272-480C5ABDB9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25BE982-3537-A63B-DB4C-ECCA61FAC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D4B8B1-1BD6-2230-9F13-18959DB91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5F5A7-380C-4B69-9D1F-9A5D846A9A65}" type="datetimeFigureOut">
              <a:rPr lang="de-CH" smtClean="0"/>
              <a:t>29.09.2023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597B27-E7CD-406B-2436-58FE48469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FD706E-D08E-89FC-09E6-0B0621577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6BD7-6DCB-4924-B195-B5872EFE9DC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7692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93F2782-FBB6-D608-7A82-DF7C330DF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1D9FCA-4BF0-927D-1FFC-F766BEB32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96068C-4F4F-C562-3142-0CD36AF702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5F5A7-380C-4B69-9D1F-9A5D846A9A65}" type="datetimeFigureOut">
              <a:rPr lang="de-CH" smtClean="0"/>
              <a:t>29.09.2023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7EE88C-5C13-76F7-AA7D-FF1033E1F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F0AC05-18C0-A3BC-0EF5-A2BEF8913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46BD7-6DCB-4924-B195-B5872EFE9DC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385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6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7.png"/><Relationship Id="rId4" Type="http://schemas.openxmlformats.org/officeDocument/2006/relationships/customXml" Target="../ink/ink1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Rectangle 10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9B7E37-FB48-C1C4-A91C-AF869A437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A44BCB1-AB79-E4DE-EA09-B91FBEDB4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CH" dirty="0" err="1">
                <a:solidFill>
                  <a:srgbClr val="FFFFFF"/>
                </a:solidFill>
              </a:rPr>
              <a:t>Tanystropheus</a:t>
            </a:r>
            <a:br>
              <a:rPr lang="en-CH" dirty="0">
                <a:solidFill>
                  <a:srgbClr val="FFFFFF"/>
                </a:solidFill>
              </a:rPr>
            </a:br>
            <a:r>
              <a:rPr lang="en-CH" dirty="0">
                <a:solidFill>
                  <a:srgbClr val="FFFFFF"/>
                </a:solidFill>
              </a:rPr>
              <a:t>“long + hinged”</a:t>
            </a:r>
            <a:endParaRPr lang="de-CH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B0EF63B-2EC5-6891-622C-6C87E317D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CH">
                <a:solidFill>
                  <a:srgbClr val="FFFFFF"/>
                </a:solidFill>
              </a:rPr>
              <a:t>Adrian Obermühlner</a:t>
            </a:r>
          </a:p>
          <a:p>
            <a:endParaRPr lang="de-CH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50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768B32-BB07-DB94-3450-24754F214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Taxanomie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F5E0057-B3F9-148F-0EE6-8C0480778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698604"/>
            <a:ext cx="6780700" cy="545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2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0" name="Group 7174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7181" name="Rectangle 7175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2" name="Rectangle 7176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178" name="Rectangle 7177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9" name="Rectangle 7178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el 1">
            <a:extLst>
              <a:ext uri="{FF2B5EF4-FFF2-40B4-BE49-F238E27FC236}">
                <a16:creationId xmlns:a16="http://schemas.microsoft.com/office/drawing/2014/main" id="{2FCB2B50-36B8-16FA-5AD2-F5AB35628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Fossi</a:t>
            </a:r>
            <a:r>
              <a:rPr lang="en-CH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CH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findings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4184EA8-7945-0982-CADB-8CA68509EC45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H" sz="2000" dirty="0">
                <a:solidFill>
                  <a:srgbClr val="FFFFFF"/>
                </a:solidFill>
              </a:rPr>
              <a:t>1852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CH" sz="2000" dirty="0">
                <a:solidFill>
                  <a:srgbClr val="FFFFFF"/>
                </a:solidFill>
              </a:rPr>
              <a:t>Von Meyer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H" sz="2000" dirty="0">
                <a:solidFill>
                  <a:srgbClr val="FFFFFF"/>
                </a:solidFill>
              </a:rPr>
              <a:t>Polish and German</a:t>
            </a:r>
            <a:endParaRPr lang="en-US" sz="20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122" name="Picture 2" descr="undefined">
            <a:extLst>
              <a:ext uri="{FF2B5EF4-FFF2-40B4-BE49-F238E27FC236}">
                <a16:creationId xmlns:a16="http://schemas.microsoft.com/office/drawing/2014/main" id="{333BFA19-2EE7-A7C3-9A10-D31B5D4E0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484" y="-2"/>
            <a:ext cx="4256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305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9" name="Rectangle 4108">
            <a:extLst>
              <a:ext uri="{FF2B5EF4-FFF2-40B4-BE49-F238E27FC236}">
                <a16:creationId xmlns:a16="http://schemas.microsoft.com/office/drawing/2014/main" id="{1E9986A5-A7D1-4022-BAC0-885FB7A141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2D2AE6-70B4-FCBE-D19A-D3BD1309F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44570"/>
            <a:ext cx="3344528" cy="1703830"/>
          </a:xfrm>
        </p:spPr>
        <p:txBody>
          <a:bodyPr anchor="ctr">
            <a:normAutofit/>
          </a:bodyPr>
          <a:lstStyle/>
          <a:p>
            <a:r>
              <a:rPr lang="en-CH" sz="4800"/>
              <a:t>Monte San Giorgio</a:t>
            </a:r>
            <a:endParaRPr lang="de-CH" sz="480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28DA9D64-E04D-00B8-5812-98B92AC6F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4" r="-4" b="-4"/>
          <a:stretch/>
        </p:blipFill>
        <p:spPr bwMode="auto">
          <a:xfrm>
            <a:off x="20" y="-1"/>
            <a:ext cx="3975444" cy="4306593"/>
          </a:xfrm>
          <a:custGeom>
            <a:avLst/>
            <a:gdLst/>
            <a:ahLst/>
            <a:cxnLst/>
            <a:rect l="l" t="t" r="r" b="b"/>
            <a:pathLst>
              <a:path w="3975464" h="4365555">
                <a:moveTo>
                  <a:pt x="0" y="0"/>
                </a:moveTo>
                <a:lnTo>
                  <a:pt x="3954724" y="0"/>
                </a:lnTo>
                <a:lnTo>
                  <a:pt x="3944328" y="441228"/>
                </a:lnTo>
                <a:cubicBezTo>
                  <a:pt x="3942781" y="508796"/>
                  <a:pt x="3939430" y="576877"/>
                  <a:pt x="3951159" y="643804"/>
                </a:cubicBezTo>
                <a:cubicBezTo>
                  <a:pt x="3980543" y="810736"/>
                  <a:pt x="3979900" y="978310"/>
                  <a:pt x="3967011" y="1146396"/>
                </a:cubicBezTo>
                <a:cubicBezTo>
                  <a:pt x="3954123" y="1321150"/>
                  <a:pt x="3931569" y="1495262"/>
                  <a:pt x="3940203" y="1671170"/>
                </a:cubicBezTo>
                <a:cubicBezTo>
                  <a:pt x="3945230" y="1770534"/>
                  <a:pt x="3953091" y="1869643"/>
                  <a:pt x="3953091" y="1969263"/>
                </a:cubicBezTo>
                <a:cubicBezTo>
                  <a:pt x="3955799" y="2447623"/>
                  <a:pt x="3948581" y="2926496"/>
                  <a:pt x="3959665" y="3405241"/>
                </a:cubicBezTo>
                <a:cubicBezTo>
                  <a:pt x="3962629" y="3529479"/>
                  <a:pt x="3949097" y="3653076"/>
                  <a:pt x="3946777" y="3777057"/>
                </a:cubicBezTo>
                <a:cubicBezTo>
                  <a:pt x="3944973" y="3878089"/>
                  <a:pt x="3947873" y="3979056"/>
                  <a:pt x="3950499" y="4080023"/>
                </a:cubicBezTo>
                <a:lnTo>
                  <a:pt x="3952324" y="4346210"/>
                </a:lnTo>
                <a:lnTo>
                  <a:pt x="3923793" y="4344582"/>
                </a:lnTo>
                <a:cubicBezTo>
                  <a:pt x="3869166" y="4337251"/>
                  <a:pt x="3813841" y="4336693"/>
                  <a:pt x="3759075" y="4342933"/>
                </a:cubicBezTo>
                <a:cubicBezTo>
                  <a:pt x="3703277" y="4347626"/>
                  <a:pt x="3647607" y="4354981"/>
                  <a:pt x="3591682" y="4357645"/>
                </a:cubicBezTo>
                <a:cubicBezTo>
                  <a:pt x="3349688" y="4370998"/>
                  <a:pt x="3107046" y="4367447"/>
                  <a:pt x="2865549" y="4346991"/>
                </a:cubicBezTo>
                <a:cubicBezTo>
                  <a:pt x="2661378" y="4329084"/>
                  <a:pt x="2456048" y="4328501"/>
                  <a:pt x="2251775" y="4345215"/>
                </a:cubicBezTo>
                <a:cubicBezTo>
                  <a:pt x="2200819" y="4349148"/>
                  <a:pt x="2149862" y="4359293"/>
                  <a:pt x="2098906" y="4351937"/>
                </a:cubicBezTo>
                <a:cubicBezTo>
                  <a:pt x="2025044" y="4342895"/>
                  <a:pt x="1950494" y="4340688"/>
                  <a:pt x="1876224" y="4345343"/>
                </a:cubicBezTo>
                <a:cubicBezTo>
                  <a:pt x="1700042" y="4352318"/>
                  <a:pt x="1523986" y="4361576"/>
                  <a:pt x="1347676" y="4359039"/>
                </a:cubicBezTo>
                <a:cubicBezTo>
                  <a:pt x="1064484" y="4355108"/>
                  <a:pt x="781420" y="4341031"/>
                  <a:pt x="498101" y="4351430"/>
                </a:cubicBezTo>
                <a:cubicBezTo>
                  <a:pt x="364340" y="4356376"/>
                  <a:pt x="230578" y="4360752"/>
                  <a:pt x="96817" y="4355568"/>
                </a:cubicBezTo>
                <a:lnTo>
                  <a:pt x="0" y="434926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BC9229B-50F9-C5D8-EC19-8E6701149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r="9110" b="1"/>
          <a:stretch/>
        </p:blipFill>
        <p:spPr bwMode="auto">
          <a:xfrm>
            <a:off x="4148881" y="-1"/>
            <a:ext cx="3872656" cy="4306594"/>
          </a:xfrm>
          <a:custGeom>
            <a:avLst/>
            <a:gdLst/>
            <a:ahLst/>
            <a:cxnLst/>
            <a:rect l="l" t="t" r="r" b="b"/>
            <a:pathLst>
              <a:path w="3872656" h="4370715">
                <a:moveTo>
                  <a:pt x="9308" y="0"/>
                </a:moveTo>
                <a:lnTo>
                  <a:pt x="3851998" y="0"/>
                </a:lnTo>
                <a:lnTo>
                  <a:pt x="3841520" y="444702"/>
                </a:lnTo>
                <a:cubicBezTo>
                  <a:pt x="3839973" y="512270"/>
                  <a:pt x="3836622" y="580351"/>
                  <a:pt x="3848351" y="647278"/>
                </a:cubicBezTo>
                <a:cubicBezTo>
                  <a:pt x="3877736" y="814210"/>
                  <a:pt x="3877092" y="981784"/>
                  <a:pt x="3864203" y="1149870"/>
                </a:cubicBezTo>
                <a:cubicBezTo>
                  <a:pt x="3851315" y="1324624"/>
                  <a:pt x="3828761" y="1498736"/>
                  <a:pt x="3837395" y="1674644"/>
                </a:cubicBezTo>
                <a:cubicBezTo>
                  <a:pt x="3842422" y="1774008"/>
                  <a:pt x="3850284" y="1873117"/>
                  <a:pt x="3850284" y="1972737"/>
                </a:cubicBezTo>
                <a:cubicBezTo>
                  <a:pt x="3852991" y="2451097"/>
                  <a:pt x="3845773" y="2929970"/>
                  <a:pt x="3856857" y="3408715"/>
                </a:cubicBezTo>
                <a:cubicBezTo>
                  <a:pt x="3859821" y="3532953"/>
                  <a:pt x="3846289" y="3656550"/>
                  <a:pt x="3843969" y="3780531"/>
                </a:cubicBezTo>
                <a:cubicBezTo>
                  <a:pt x="3842165" y="3881563"/>
                  <a:pt x="3845065" y="3982530"/>
                  <a:pt x="3847691" y="4083497"/>
                </a:cubicBezTo>
                <a:lnTo>
                  <a:pt x="3849494" y="4346466"/>
                </a:lnTo>
                <a:lnTo>
                  <a:pt x="3739963" y="4345485"/>
                </a:lnTo>
                <a:cubicBezTo>
                  <a:pt x="3702780" y="4346420"/>
                  <a:pt x="3665581" y="4348259"/>
                  <a:pt x="3628383" y="4349908"/>
                </a:cubicBezTo>
                <a:cubicBezTo>
                  <a:pt x="3508316" y="4356655"/>
                  <a:pt x="3387918" y="4354828"/>
                  <a:pt x="3268119" y="4344454"/>
                </a:cubicBezTo>
                <a:cubicBezTo>
                  <a:pt x="3196206" y="4335589"/>
                  <a:pt x="3123466" y="4335589"/>
                  <a:pt x="3051553" y="4344454"/>
                </a:cubicBezTo>
                <a:cubicBezTo>
                  <a:pt x="2869715" y="4368829"/>
                  <a:pt x="2685977" y="4376260"/>
                  <a:pt x="2502751" y="4366648"/>
                </a:cubicBezTo>
                <a:cubicBezTo>
                  <a:pt x="2288987" y="4357263"/>
                  <a:pt x="2075733" y="4337859"/>
                  <a:pt x="1861843" y="4332533"/>
                </a:cubicBezTo>
                <a:cubicBezTo>
                  <a:pt x="1726297" y="4329109"/>
                  <a:pt x="1589733" y="4319851"/>
                  <a:pt x="1455972" y="4342552"/>
                </a:cubicBezTo>
                <a:cubicBezTo>
                  <a:pt x="1319536" y="4365887"/>
                  <a:pt x="1184374" y="4354980"/>
                  <a:pt x="1048318" y="4348258"/>
                </a:cubicBezTo>
                <a:cubicBezTo>
                  <a:pt x="946532" y="4340953"/>
                  <a:pt x="844365" y="4340953"/>
                  <a:pt x="742578" y="4348258"/>
                </a:cubicBezTo>
                <a:cubicBezTo>
                  <a:pt x="618869" y="4360661"/>
                  <a:pt x="494432" y="4364263"/>
                  <a:pt x="370214" y="4359038"/>
                </a:cubicBezTo>
                <a:cubicBezTo>
                  <a:pt x="296007" y="4355170"/>
                  <a:pt x="221738" y="4351270"/>
                  <a:pt x="147421" y="4348702"/>
                </a:cubicBezTo>
                <a:lnTo>
                  <a:pt x="13040" y="4347289"/>
                </a:lnTo>
                <a:lnTo>
                  <a:pt x="371" y="4103870"/>
                </a:lnTo>
                <a:cubicBezTo>
                  <a:pt x="-757" y="4012134"/>
                  <a:pt x="886" y="3920334"/>
                  <a:pt x="2690" y="3828598"/>
                </a:cubicBezTo>
                <a:cubicBezTo>
                  <a:pt x="5913" y="3670768"/>
                  <a:pt x="16095" y="3513067"/>
                  <a:pt x="20090" y="3355238"/>
                </a:cubicBezTo>
                <a:cubicBezTo>
                  <a:pt x="25761" y="3127790"/>
                  <a:pt x="3336" y="2900469"/>
                  <a:pt x="10940" y="2573142"/>
                </a:cubicBezTo>
                <a:cubicBezTo>
                  <a:pt x="20218" y="2391979"/>
                  <a:pt x="14032" y="2111578"/>
                  <a:pt x="14677" y="1830024"/>
                </a:cubicBezTo>
                <a:cubicBezTo>
                  <a:pt x="15451" y="1640269"/>
                  <a:pt x="5268" y="1450771"/>
                  <a:pt x="6171" y="1261145"/>
                </a:cubicBezTo>
                <a:cubicBezTo>
                  <a:pt x="6815" y="1121522"/>
                  <a:pt x="19961" y="982540"/>
                  <a:pt x="25374" y="843301"/>
                </a:cubicBezTo>
                <a:cubicBezTo>
                  <a:pt x="30078" y="673215"/>
                  <a:pt x="25426" y="502988"/>
                  <a:pt x="11455" y="333401"/>
                </a:cubicBezTo>
                <a:cubicBezTo>
                  <a:pt x="4817" y="239678"/>
                  <a:pt x="5623" y="145890"/>
                  <a:pt x="8088" y="5208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onte San Giorgio | Switzerland Tourism">
            <a:extLst>
              <a:ext uri="{FF2B5EF4-FFF2-40B4-BE49-F238E27FC236}">
                <a16:creationId xmlns:a16="http://schemas.microsoft.com/office/drawing/2014/main" id="{69794D32-8DDF-D971-BB59-4A036D7C9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1" r="26761" b="-2"/>
          <a:stretch/>
        </p:blipFill>
        <p:spPr bwMode="auto">
          <a:xfrm>
            <a:off x="8194953" y="-1"/>
            <a:ext cx="3997047" cy="4306593"/>
          </a:xfrm>
          <a:custGeom>
            <a:avLst/>
            <a:gdLst/>
            <a:ahLst/>
            <a:cxnLst/>
            <a:rect l="l" t="t" r="r" b="b"/>
            <a:pathLst>
              <a:path w="3997047" h="4358703">
                <a:moveTo>
                  <a:pt x="9389" y="0"/>
                </a:moveTo>
                <a:lnTo>
                  <a:pt x="3997047" y="0"/>
                </a:lnTo>
                <a:lnTo>
                  <a:pt x="3997047" y="4347477"/>
                </a:lnTo>
                <a:lnTo>
                  <a:pt x="3922844" y="4341211"/>
                </a:lnTo>
                <a:cubicBezTo>
                  <a:pt x="3821334" y="4336140"/>
                  <a:pt x="3719771" y="4340396"/>
                  <a:pt x="3618208" y="4343440"/>
                </a:cubicBezTo>
                <a:cubicBezTo>
                  <a:pt x="3488013" y="4347245"/>
                  <a:pt x="3357819" y="4358659"/>
                  <a:pt x="3227370" y="4344455"/>
                </a:cubicBezTo>
                <a:cubicBezTo>
                  <a:pt x="3152388" y="4335717"/>
                  <a:pt x="3076577" y="4336833"/>
                  <a:pt x="3001887" y="4347752"/>
                </a:cubicBezTo>
                <a:cubicBezTo>
                  <a:pt x="2932216" y="4357340"/>
                  <a:pt x="2861768" y="4360092"/>
                  <a:pt x="2791563" y="4355995"/>
                </a:cubicBezTo>
                <a:cubicBezTo>
                  <a:pt x="2658694" y="4350416"/>
                  <a:pt x="2524678" y="4346991"/>
                  <a:pt x="2391171" y="4351303"/>
                </a:cubicBezTo>
                <a:cubicBezTo>
                  <a:pt x="2185433" y="4357898"/>
                  <a:pt x="1979696" y="4363985"/>
                  <a:pt x="1773830" y="4351303"/>
                </a:cubicBezTo>
                <a:cubicBezTo>
                  <a:pt x="1620961" y="4342172"/>
                  <a:pt x="1468090" y="4341031"/>
                  <a:pt x="1315220" y="4345723"/>
                </a:cubicBezTo>
                <a:cubicBezTo>
                  <a:pt x="1162350" y="4350416"/>
                  <a:pt x="1009480" y="4359927"/>
                  <a:pt x="856610" y="4351303"/>
                </a:cubicBezTo>
                <a:cubicBezTo>
                  <a:pt x="678261" y="4341158"/>
                  <a:pt x="499913" y="4342933"/>
                  <a:pt x="321565" y="4344708"/>
                </a:cubicBezTo>
                <a:cubicBezTo>
                  <a:pt x="235449" y="4345596"/>
                  <a:pt x="149428" y="4348323"/>
                  <a:pt x="63422" y="4349686"/>
                </a:cubicBezTo>
                <a:lnTo>
                  <a:pt x="12951" y="4349060"/>
                </a:lnTo>
                <a:lnTo>
                  <a:pt x="371" y="4107346"/>
                </a:lnTo>
                <a:cubicBezTo>
                  <a:pt x="-757" y="4015610"/>
                  <a:pt x="887" y="3923810"/>
                  <a:pt x="2691" y="3832074"/>
                </a:cubicBezTo>
                <a:cubicBezTo>
                  <a:pt x="5913" y="3674244"/>
                  <a:pt x="16095" y="3516543"/>
                  <a:pt x="20090" y="3358714"/>
                </a:cubicBezTo>
                <a:cubicBezTo>
                  <a:pt x="25761" y="3131266"/>
                  <a:pt x="3336" y="2903945"/>
                  <a:pt x="10940" y="2576618"/>
                </a:cubicBezTo>
                <a:cubicBezTo>
                  <a:pt x="20219" y="2395455"/>
                  <a:pt x="14032" y="2115054"/>
                  <a:pt x="14677" y="1833500"/>
                </a:cubicBezTo>
                <a:cubicBezTo>
                  <a:pt x="15451" y="1643745"/>
                  <a:pt x="5269" y="1454247"/>
                  <a:pt x="6171" y="1264621"/>
                </a:cubicBezTo>
                <a:cubicBezTo>
                  <a:pt x="6815" y="1124998"/>
                  <a:pt x="19961" y="986016"/>
                  <a:pt x="25375" y="846777"/>
                </a:cubicBezTo>
                <a:cubicBezTo>
                  <a:pt x="30078" y="676691"/>
                  <a:pt x="25426" y="506464"/>
                  <a:pt x="11455" y="336877"/>
                </a:cubicBezTo>
                <a:cubicBezTo>
                  <a:pt x="4818" y="243154"/>
                  <a:pt x="5623" y="149366"/>
                  <a:pt x="8088" y="5556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1" name="sketch line">
            <a:extLst>
              <a:ext uri="{FF2B5EF4-FFF2-40B4-BE49-F238E27FC236}">
                <a16:creationId xmlns:a16="http://schemas.microsoft.com/office/drawing/2014/main" id="{D2758DA7-6A89-49A1-B9F5-546D99324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22904" y="5413767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62C493-B465-A37C-91B7-02FF557E0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582" y="4544570"/>
            <a:ext cx="7147481" cy="1703830"/>
          </a:xfrm>
        </p:spPr>
        <p:txBody>
          <a:bodyPr anchor="ctr">
            <a:normAutofit/>
          </a:bodyPr>
          <a:lstStyle/>
          <a:p>
            <a:r>
              <a:rPr lang="en-CH" sz="2200" dirty="0"/>
              <a:t>1886 </a:t>
            </a:r>
            <a:r>
              <a:rPr lang="de-CH" sz="16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Tribelesodon</a:t>
            </a:r>
            <a:r>
              <a:rPr lang="de-CH" sz="16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CH" sz="1600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longobardicus</a:t>
            </a:r>
            <a:r>
              <a:rPr lang="en-CH" sz="16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(holotype)</a:t>
            </a:r>
          </a:p>
          <a:p>
            <a:r>
              <a:rPr lang="en-CH" sz="1600" i="1" dirty="0" err="1">
                <a:solidFill>
                  <a:srgbClr val="202122"/>
                </a:solidFill>
                <a:latin typeface="Arial" panose="020B0604020202020204" pitchFamily="34" charset="0"/>
              </a:rPr>
              <a:t>Unvieristy</a:t>
            </a:r>
            <a:r>
              <a:rPr lang="en-CH" sz="1600" i="1" dirty="0">
                <a:solidFill>
                  <a:srgbClr val="202122"/>
                </a:solidFill>
                <a:latin typeface="Arial" panose="020B0604020202020204" pitchFamily="34" charset="0"/>
              </a:rPr>
              <a:t> Zurich 1920 -1930 many more</a:t>
            </a:r>
          </a:p>
          <a:p>
            <a:r>
              <a:rPr lang="en-CH" sz="1600" i="1" dirty="0" err="1">
                <a:solidFill>
                  <a:srgbClr val="202122"/>
                </a:solidFill>
                <a:latin typeface="Arial" panose="020B0604020202020204" pitchFamily="34" charset="0"/>
              </a:rPr>
              <a:t>Ellongated</a:t>
            </a:r>
            <a:r>
              <a:rPr lang="en-CH" sz="1600" i="1" dirty="0">
                <a:solidFill>
                  <a:srgbClr val="202122"/>
                </a:solidFill>
                <a:latin typeface="Arial" panose="020B0604020202020204" pitchFamily="34" charset="0"/>
              </a:rPr>
              <a:t> finger bones -&gt; neck </a:t>
            </a:r>
            <a:r>
              <a:rPr lang="en-CH" sz="1600" i="1" dirty="0" err="1">
                <a:solidFill>
                  <a:srgbClr val="202122"/>
                </a:solidFill>
                <a:latin typeface="Arial" panose="020B0604020202020204" pitchFamily="34" charset="0"/>
              </a:rPr>
              <a:t>verterbrae</a:t>
            </a:r>
            <a:endParaRPr lang="de-CH" sz="2200" dirty="0"/>
          </a:p>
        </p:txBody>
      </p:sp>
    </p:spTree>
    <p:extLst>
      <p:ext uri="{BB962C8B-B14F-4D97-AF65-F5344CB8AC3E}">
        <p14:creationId xmlns:p14="http://schemas.microsoft.com/office/powerpoint/2010/main" val="3293315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riassic Period | Geology Page">
            <a:extLst>
              <a:ext uri="{FF2B5EF4-FFF2-40B4-BE49-F238E27FC236}">
                <a16:creationId xmlns:a16="http://schemas.microsoft.com/office/drawing/2014/main" id="{82326B87-6517-99D0-5322-4D5FEA4368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02733"/>
            <a:ext cx="10905066" cy="54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3AC4FF86-B145-F5B3-F83B-BDB2E8F5BF28}"/>
                  </a:ext>
                </a:extLst>
              </p14:cNvPr>
              <p14:cNvContentPartPr/>
              <p14:nvPr/>
            </p14:nvContentPartPr>
            <p14:xfrm>
              <a:off x="6409264" y="1878857"/>
              <a:ext cx="778680" cy="462960"/>
            </p14:xfrm>
          </p:contentPart>
        </mc:Choice>
        <mc:Fallback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3AC4FF86-B145-F5B3-F83B-BDB2E8F5BF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00624" y="1869857"/>
                <a:ext cx="79632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Freihand 4">
                <a:extLst>
                  <a:ext uri="{FF2B5EF4-FFF2-40B4-BE49-F238E27FC236}">
                    <a16:creationId xmlns:a16="http://schemas.microsoft.com/office/drawing/2014/main" id="{2A85D0AB-D3DD-A89E-13DE-1D499791F1DC}"/>
                  </a:ext>
                </a:extLst>
              </p14:cNvPr>
              <p14:cNvContentPartPr/>
              <p14:nvPr/>
            </p14:nvContentPartPr>
            <p14:xfrm>
              <a:off x="6058984" y="984977"/>
              <a:ext cx="1393560" cy="784440"/>
            </p14:xfrm>
          </p:contentPart>
        </mc:Choice>
        <mc:Fallback>
          <p:pic>
            <p:nvPicPr>
              <p:cNvPr id="5" name="Freihand 4">
                <a:extLst>
                  <a:ext uri="{FF2B5EF4-FFF2-40B4-BE49-F238E27FC236}">
                    <a16:creationId xmlns:a16="http://schemas.microsoft.com/office/drawing/2014/main" id="{2A85D0AB-D3DD-A89E-13DE-1D499791F1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50344" y="976337"/>
                <a:ext cx="1411200" cy="8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AB4ED4E8-B782-3A37-9553-B8E2F0F06410}"/>
                  </a:ext>
                </a:extLst>
              </p14:cNvPr>
              <p14:cNvContentPartPr/>
              <p14:nvPr/>
            </p14:nvContentPartPr>
            <p14:xfrm>
              <a:off x="5436184" y="2381057"/>
              <a:ext cx="1454040" cy="1308600"/>
            </p14:xfrm>
          </p:contentPart>
        </mc:Choice>
        <mc:Fallback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AB4ED4E8-B782-3A37-9553-B8E2F0F0641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27544" y="2372057"/>
                <a:ext cx="1471680" cy="132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7335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10D13F-02F0-9E99-7774-ED8412D78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CH" sz="3600" dirty="0"/>
              <a:t>Anatomy</a:t>
            </a:r>
            <a:endParaRPr lang="de-CH" sz="3600" dirty="0"/>
          </a:p>
        </p:txBody>
      </p:sp>
      <p:pic>
        <p:nvPicPr>
          <p:cNvPr id="4" name="Picture 4" descr="undefined">
            <a:extLst>
              <a:ext uri="{FF2B5EF4-FFF2-40B4-BE49-F238E27FC236}">
                <a16:creationId xmlns:a16="http://schemas.microsoft.com/office/drawing/2014/main" id="{E0354C92-D6C1-1E60-9076-73E1A3F87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17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CFAE47-4675-23E2-8A35-DDB93EC12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de-CH" sz="1800" dirty="0"/>
              <a:t>O</a:t>
            </a:r>
            <a:r>
              <a:rPr lang="en-CH" sz="1800" dirty="0"/>
              <a:t>ne of the longest known non-archosauriform </a:t>
            </a:r>
            <a:r>
              <a:rPr lang="de-CH" sz="18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archosauromorphs</a:t>
            </a:r>
            <a:endParaRPr lang="en-CH" sz="18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CH" sz="1800" dirty="0">
                <a:solidFill>
                  <a:srgbClr val="202122"/>
                </a:solidFill>
                <a:latin typeface="Arial" panose="020B0604020202020204" pitchFamily="34" charset="0"/>
              </a:rPr>
              <a:t>Neck is three times of the body length</a:t>
            </a:r>
          </a:p>
          <a:p>
            <a:r>
              <a:rPr lang="en-CH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32.9kg – 74.8kg</a:t>
            </a:r>
          </a:p>
          <a:p>
            <a:endParaRPr lang="de-CH" sz="1800" dirty="0"/>
          </a:p>
          <a:p>
            <a:endParaRPr lang="de-CH" sz="1800" dirty="0"/>
          </a:p>
        </p:txBody>
      </p:sp>
    </p:spTree>
    <p:extLst>
      <p:ext uri="{BB962C8B-B14F-4D97-AF65-F5344CB8AC3E}">
        <p14:creationId xmlns:p14="http://schemas.microsoft.com/office/powerpoint/2010/main" val="1601594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DECB90-DB83-DD9C-1784-830A32918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44ACBC0-C52F-5147-EDA4-47BFDB4D1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538"/>
            <a:ext cx="121920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C49B179-1672-7293-E91C-2C2025E29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98850"/>
            <a:ext cx="12192000" cy="28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194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50CA67-7DD4-7D5A-52F3-5BE17A44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Classification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F2AD87-C549-D7D0-C2CE-4DDC192D3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40" y="2654965"/>
            <a:ext cx="10515600" cy="4351338"/>
          </a:xfrm>
        </p:spPr>
        <p:txBody>
          <a:bodyPr/>
          <a:lstStyle/>
          <a:p>
            <a:r>
              <a:rPr lang="de-CH" dirty="0"/>
              <a:t>C</a:t>
            </a:r>
            <a:r>
              <a:rPr lang="en-CH" dirty="0" err="1"/>
              <a:t>losely</a:t>
            </a:r>
            <a:r>
              <a:rPr lang="en-CH" dirty="0"/>
              <a:t> related to </a:t>
            </a:r>
            <a:r>
              <a:rPr lang="en-CH" dirty="0" err="1"/>
              <a:t>Marcocnems</a:t>
            </a:r>
            <a:endParaRPr lang="de-CH" dirty="0"/>
          </a:p>
        </p:txBody>
      </p:sp>
      <p:pic>
        <p:nvPicPr>
          <p:cNvPr id="8194" name="Picture 2" descr="undefined">
            <a:extLst>
              <a:ext uri="{FF2B5EF4-FFF2-40B4-BE49-F238E27FC236}">
                <a16:creationId xmlns:a16="http://schemas.microsoft.com/office/drawing/2014/main" id="{782094FB-9D69-FB06-F0C9-21F631987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391" y="3115340"/>
            <a:ext cx="9846022" cy="319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74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50CA67-7DD4-7D5A-52F3-5BE17A44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Classification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F2AD87-C549-D7D0-C2CE-4DDC192D3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40" y="2654965"/>
            <a:ext cx="10515600" cy="4351338"/>
          </a:xfrm>
        </p:spPr>
        <p:txBody>
          <a:bodyPr/>
          <a:lstStyle/>
          <a:p>
            <a:r>
              <a:rPr lang="en-CH" dirty="0"/>
              <a:t>Not to: </a:t>
            </a:r>
            <a:br>
              <a:rPr lang="en-CH" dirty="0"/>
            </a:br>
            <a:r>
              <a:rPr lang="en-CH" dirty="0" err="1"/>
              <a:t>Sauroptercgians</a:t>
            </a:r>
            <a:r>
              <a:rPr lang="en-CH" dirty="0"/>
              <a:t> such as</a:t>
            </a:r>
          </a:p>
          <a:p>
            <a:r>
              <a:rPr lang="de-CH" dirty="0"/>
              <a:t>P</a:t>
            </a:r>
            <a:r>
              <a:rPr lang="en-CH" dirty="0" err="1"/>
              <a:t>lesiosaurus</a:t>
            </a:r>
            <a:endParaRPr lang="en-CH" dirty="0"/>
          </a:p>
          <a:p>
            <a:r>
              <a:rPr lang="en-CH" dirty="0" err="1"/>
              <a:t>Nothosaurus</a:t>
            </a:r>
            <a:r>
              <a:rPr lang="en-CH" dirty="0"/>
              <a:t> </a:t>
            </a:r>
          </a:p>
          <a:p>
            <a:r>
              <a:rPr lang="en-CH" dirty="0" err="1"/>
              <a:t>Araescelis</a:t>
            </a:r>
            <a:endParaRPr lang="de-CH" dirty="0"/>
          </a:p>
        </p:txBody>
      </p:sp>
      <p:pic>
        <p:nvPicPr>
          <p:cNvPr id="9218" name="Picture 2" descr="undefined">
            <a:extLst>
              <a:ext uri="{FF2B5EF4-FFF2-40B4-BE49-F238E27FC236}">
                <a16:creationId xmlns:a16="http://schemas.microsoft.com/office/drawing/2014/main" id="{925B61AA-CC82-2CAF-BDA1-FC0838552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134" y="1220317"/>
            <a:ext cx="7984866" cy="570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06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50CA67-7DD4-7D5A-52F3-5BE17A44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Classification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F2AD87-C549-D7D0-C2CE-4DDC192D3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39" y="2654965"/>
            <a:ext cx="10515601" cy="3009855"/>
          </a:xfrm>
        </p:spPr>
        <p:txBody>
          <a:bodyPr/>
          <a:lstStyle/>
          <a:p>
            <a:r>
              <a:rPr lang="en-CH" dirty="0"/>
              <a:t>Theory of lacertilians</a:t>
            </a:r>
          </a:p>
        </p:txBody>
      </p:sp>
      <p:pic>
        <p:nvPicPr>
          <p:cNvPr id="10242" name="Picture 2" descr="Clockwise from top left: veiled chameleon (Chamaeleo calyptratus), rock monitor (Varanus albigularis), common blue-tongued skink (Tiliqua scincoides), Italian wall lizard (Podarcis sicula), giant leaf-tailed gecko (Uroplatus fimbriatus), and legless lizard (Anelytropsis papillosus)">
            <a:extLst>
              <a:ext uri="{FF2B5EF4-FFF2-40B4-BE49-F238E27FC236}">
                <a16:creationId xmlns:a16="http://schemas.microsoft.com/office/drawing/2014/main" id="{3B1536DD-B237-B1D7-47A4-B9632FDA6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320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</Words>
  <Application>Microsoft Office PowerPoint</Application>
  <PresentationFormat>Breitbild</PresentationFormat>
  <Paragraphs>45</Paragraphs>
  <Slides>10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Söhne</vt:lpstr>
      <vt:lpstr>Office</vt:lpstr>
      <vt:lpstr>Tanystropheus “long + hinged”</vt:lpstr>
      <vt:lpstr>Fossile findings</vt:lpstr>
      <vt:lpstr>Monte San Giorgio</vt:lpstr>
      <vt:lpstr>PowerPoint-Präsentation</vt:lpstr>
      <vt:lpstr>Anatomy</vt:lpstr>
      <vt:lpstr>PowerPoint-Präsentation</vt:lpstr>
      <vt:lpstr>Classification</vt:lpstr>
      <vt:lpstr>Classification</vt:lpstr>
      <vt:lpstr>Classification</vt:lpstr>
      <vt:lpstr>Taxanomie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Diplodocus longus</dc:title>
  <dc:creator>Obermühlner Adrian (obeadr02)</dc:creator>
  <cp:lastModifiedBy>Obermühlner Adrian (obeadr02)</cp:lastModifiedBy>
  <cp:revision>10</cp:revision>
  <dcterms:created xsi:type="dcterms:W3CDTF">2023-04-25T13:17:54Z</dcterms:created>
  <dcterms:modified xsi:type="dcterms:W3CDTF">2023-09-29T22:13:15Z</dcterms:modified>
</cp:coreProperties>
</file>